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A754EFB-6D46-44BA-9797-E92BEB0E014E}" type="datetimeFigureOut">
              <a:rPr lang="en-US" smtClean="0"/>
              <a:t>1/15/2013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A4EF6D8-863A-400E-9832-337BCD14CF3D}"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4EF6D8-863A-400E-9832-337BCD14CF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4EF6D8-863A-400E-9832-337BCD14CF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4EF6D8-863A-400E-9832-337BCD14CF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A754EFB-6D46-44BA-9797-E92BEB0E014E}" type="datetimeFigureOut">
              <a:rPr lang="en-US" smtClean="0"/>
              <a:t>1/15/2013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A4EF6D8-863A-400E-9832-337BCD14CF3D}"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A4EF6D8-863A-400E-9832-337BCD14CF3D}"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A4EF6D8-863A-400E-9832-337BCD14CF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4EF6D8-863A-400E-9832-337BCD14CF3D}"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A754EFB-6D46-44BA-9797-E92BEB0E014E}" type="datetimeFigureOut">
              <a:rPr lang="en-US" smtClean="0"/>
              <a:t>1/15/2013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4EF6D8-863A-400E-9832-337BCD14CF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A754EFB-6D46-44BA-9797-E92BEB0E014E}" type="datetimeFigureOut">
              <a:rPr lang="en-US" smtClean="0"/>
              <a:t>1/15/2013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A4EF6D8-863A-400E-9832-337BCD14CF3D}"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A754EFB-6D46-44BA-9797-E92BEB0E014E}" type="datetimeFigureOut">
              <a:rPr lang="en-US" smtClean="0"/>
              <a:t>1/15/2013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A4EF6D8-863A-400E-9832-337BCD14CF3D}"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A754EFB-6D46-44BA-9797-E92BEB0E014E}" type="datetimeFigureOut">
              <a:rPr lang="en-US" smtClean="0"/>
              <a:t>1/15/2013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A4EF6D8-863A-400E-9832-337BCD14CF3D}"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uh.edu/engines/epi606.htm"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biography.com/imported/images/Biography/Images/Profiles/N/Sir-Isaac-Newton-9422656-1-402.jpg" TargetMode="External"/><Relationship Id="rId13" Type="http://schemas.openxmlformats.org/officeDocument/2006/relationships/hyperlink" Target="https://encrypted-tbn3.gstatic.com/images?q=tbn:ANd9GcQ2v9oY29tvlKB5pqMpIq-Qq_qXvkdgVfrObAzKQO-RhtbN4D-2" TargetMode="External"/><Relationship Id="rId3" Type="http://schemas.openxmlformats.org/officeDocument/2006/relationships/hyperlink" Target="http://plato.stanford.edu/entries/galileo/" TargetMode="External"/><Relationship Id="rId7" Type="http://schemas.openxmlformats.org/officeDocument/2006/relationships/hyperlink" Target="http://www.biography.com/people/isaac-newton-9422656?page=2" TargetMode="External"/><Relationship Id="rId12" Type="http://schemas.openxmlformats.org/officeDocument/2006/relationships/hyperlink" Target="http://www.phrases.org.uk/meanings/268025.html" TargetMode="External"/><Relationship Id="rId2" Type="http://schemas.openxmlformats.org/officeDocument/2006/relationships/hyperlink" Target="http://csep10.phys.utk.edu/astr161/lect/history/kepler.html" TargetMode="External"/><Relationship Id="rId1" Type="http://schemas.openxmlformats.org/officeDocument/2006/relationships/slideLayout" Target="../slideLayouts/slideLayout2.xml"/><Relationship Id="rId6" Type="http://schemas.openxmlformats.org/officeDocument/2006/relationships/hyperlink" Target="http://www.bbc.co.uk/history/historic_figures/newton_isaac.shtml" TargetMode="External"/><Relationship Id="rId11" Type="http://schemas.openxmlformats.org/officeDocument/2006/relationships/hyperlink" Target="http://www.xtimeline.com/__UserPic_Large/1216/ELT200708122309454250611.JPG" TargetMode="External"/><Relationship Id="rId5" Type="http://schemas.openxmlformats.org/officeDocument/2006/relationships/hyperlink" Target="http://www2.astro.psu.edu/users/niel/astro1/slideshows/class41/010-jupiter-galilean-moons.jpg" TargetMode="External"/><Relationship Id="rId15" Type="http://schemas.openxmlformats.org/officeDocument/2006/relationships/hyperlink" Target="http://ircamera.as.arizona.edu/NatSci102/NatSci102/lectures/tycho.htm" TargetMode="External"/><Relationship Id="rId10" Type="http://schemas.openxmlformats.org/officeDocument/2006/relationships/hyperlink" Target="http://www.uh.edu/engines/epi606.htm" TargetMode="External"/><Relationship Id="rId4" Type="http://schemas.openxmlformats.org/officeDocument/2006/relationships/hyperlink" Target="https://encrypted-tbn2.gstatic.com/images?q=tbn:ANd9GcTYLiDNSIA1EsrJQlVA8m-CNeCTBKb7aFH0C9SbiGDYzUXniKfd" TargetMode="External"/><Relationship Id="rId9" Type="http://schemas.openxmlformats.org/officeDocument/2006/relationships/hyperlink" Target="http://upload.wikimedia.org/wikipedia/commons/thumb/a/a0/Opticks.jpg/250px-Opticks.jpg" TargetMode="External"/><Relationship Id="rId14" Type="http://schemas.openxmlformats.org/officeDocument/2006/relationships/hyperlink" Target="http://www.bbc.co.uk/history/historic_figures/vesalius_andreas.s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pcontent.answcdn.com/wikipedia/commons/thumb/f/f2/Nikolaus_Kopernikus.jpg/220px-Nikolaus_Kopernikus.jpg" TargetMode="External"/><Relationship Id="rId3" Type="http://schemas.openxmlformats.org/officeDocument/2006/relationships/hyperlink" Target="http://upload.wikimedia.org/wikipedia/commons/thumb/2/2b/Tycho_Brahe.JPG/250px-Tycho_Brahe.JPG" TargetMode="External"/><Relationship Id="rId7" Type="http://schemas.openxmlformats.org/officeDocument/2006/relationships/hyperlink" Target="http://muse.tau.ac.il/museum/galileo/heliocentric.html" TargetMode="External"/><Relationship Id="rId2" Type="http://schemas.openxmlformats.org/officeDocument/2006/relationships/hyperlink" Target="http://www.reformation.org/tycho-brahe.html" TargetMode="External"/><Relationship Id="rId1" Type="http://schemas.openxmlformats.org/officeDocument/2006/relationships/slideLayout" Target="../slideLayouts/slideLayout2.xml"/><Relationship Id="rId6" Type="http://schemas.openxmlformats.org/officeDocument/2006/relationships/hyperlink" Target="http://myloc.gov/Exhibitions/EarlyAmericas/AftermathoftheEncounter/DocumentingNewKnowledge/MappingtheWorld/ExhibitObjects/OntheRevolutionsoftheHeavenlySpheres.aspx" TargetMode="External"/><Relationship Id="rId11" Type="http://schemas.openxmlformats.org/officeDocument/2006/relationships/hyperlink" Target="http://www.history.com/news/a-brief-history-of-bloodletting" TargetMode="External"/><Relationship Id="rId5" Type="http://schemas.openxmlformats.org/officeDocument/2006/relationships/hyperlink" Target="http://remnanttrust.ipfw.edu/assets/images/docs/science-technology/de-revolutionibus/de-revolutionibus.jpg" TargetMode="External"/><Relationship Id="rId10" Type="http://schemas.openxmlformats.org/officeDocument/2006/relationships/hyperlink" Target="http://starchild.gsfc.nasa.gov/docs/StarChild/whos_who_level2/copernicus.html" TargetMode="External"/><Relationship Id="rId4" Type="http://schemas.openxmlformats.org/officeDocument/2006/relationships/hyperlink" Target="http://upload.wikimedia.org/wikipedia/commons/thumb/d/d4/Justus_Sustermans_-_Portrait_of_Galileo_Galilei,_1636.jpg/220px-Justus_Sustermans_-_Portrait_of_Galileo_Galilei,_1636.jpg" TargetMode="External"/><Relationship Id="rId9" Type="http://schemas.openxmlformats.org/officeDocument/2006/relationships/hyperlink" Target="http://quod.lib.umich.edu/w/wantz/images/vesdp02.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istory.com/news/a-brief-history-of-bloodletti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use.tau.ac.il/museum/galileo/heliocentric.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Scientists and Their Discoveries</a:t>
            </a:r>
            <a:endParaRPr lang="en-US" dirty="0"/>
          </a:p>
        </p:txBody>
      </p:sp>
      <p:sp>
        <p:nvSpPr>
          <p:cNvPr id="3" name="Subtitle 2"/>
          <p:cNvSpPr>
            <a:spLocks noGrp="1"/>
          </p:cNvSpPr>
          <p:nvPr>
            <p:ph type="subTitle" idx="1"/>
          </p:nvPr>
        </p:nvSpPr>
        <p:spPr/>
        <p:txBody>
          <a:bodyPr>
            <a:normAutofit/>
          </a:bodyPr>
          <a:lstStyle/>
          <a:p>
            <a:r>
              <a:rPr lang="en-US" dirty="0" smtClean="0"/>
              <a:t>By: Carson Lester</a:t>
            </a:r>
          </a:p>
          <a:p>
            <a:r>
              <a:rPr lang="en-US" dirty="0" smtClean="0"/>
              <a:t>P.5 EHAP 2012-2013</a:t>
            </a:r>
            <a:endParaRPr lang="en-US" dirty="0"/>
          </a:p>
        </p:txBody>
      </p:sp>
    </p:spTree>
    <p:extLst>
      <p:ext uri="{BB962C8B-B14F-4D97-AF65-F5344CB8AC3E}">
        <p14:creationId xmlns:p14="http://schemas.microsoft.com/office/powerpoint/2010/main" val="4254650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3733800" cy="3416320"/>
          </a:xfrm>
          <a:prstGeom prst="rect">
            <a:avLst/>
          </a:prstGeom>
          <a:noFill/>
        </p:spPr>
        <p:txBody>
          <a:bodyPr wrap="square" rtlCol="0">
            <a:spAutoFit/>
          </a:bodyPr>
          <a:lstStyle/>
          <a:p>
            <a:r>
              <a:rPr lang="en-US" dirty="0" smtClean="0"/>
              <a:t>One of his greatest achievements, to which we still name them after him, is Galileo’s discovery of the moons of Jupiter. When he first viewed them, he called them the </a:t>
            </a:r>
            <a:r>
              <a:rPr lang="en-US" dirty="0" err="1" smtClean="0"/>
              <a:t>Medicean</a:t>
            </a:r>
            <a:r>
              <a:rPr lang="en-US" dirty="0" smtClean="0"/>
              <a:t> Stars </a:t>
            </a:r>
          </a:p>
          <a:p>
            <a:r>
              <a:rPr lang="en-US" dirty="0" smtClean="0"/>
              <a:t>(after the Medici's ). He also called them planets, and commented on how if we only have a moon circling us and Jupiter has four planets, then we aren’t unique.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7147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572000"/>
            <a:ext cx="3352800" cy="1754326"/>
          </a:xfrm>
          <a:prstGeom prst="rect">
            <a:avLst/>
          </a:prstGeom>
          <a:noFill/>
        </p:spPr>
        <p:txBody>
          <a:bodyPr wrap="square" rtlCol="0">
            <a:spAutoFit/>
          </a:bodyPr>
          <a:lstStyle/>
          <a:p>
            <a:r>
              <a:rPr lang="en-US" dirty="0" smtClean="0"/>
              <a:t>He published many scientific pamphlets such as  the “Letters on Sunspots” (1612) and “The Assayer” which talked about comets being a celestial phenomenon. </a:t>
            </a:r>
            <a:endParaRPr lang="en-US" dirty="0"/>
          </a:p>
        </p:txBody>
      </p:sp>
      <p:sp>
        <p:nvSpPr>
          <p:cNvPr id="4" name="TextBox 3"/>
          <p:cNvSpPr txBox="1"/>
          <p:nvPr/>
        </p:nvSpPr>
        <p:spPr>
          <a:xfrm>
            <a:off x="4876800" y="5677936"/>
            <a:ext cx="2971800" cy="646331"/>
          </a:xfrm>
          <a:prstGeom prst="rect">
            <a:avLst/>
          </a:prstGeom>
          <a:noFill/>
        </p:spPr>
        <p:txBody>
          <a:bodyPr wrap="square" rtlCol="0">
            <a:spAutoFit/>
          </a:bodyPr>
          <a:lstStyle/>
          <a:p>
            <a:r>
              <a:rPr lang="en-US" dirty="0" smtClean="0"/>
              <a:t>He passed away January 8</a:t>
            </a:r>
            <a:r>
              <a:rPr lang="en-US" baseline="30000" dirty="0" smtClean="0"/>
              <a:t>th</a:t>
            </a:r>
            <a:r>
              <a:rPr lang="en-US" dirty="0" smtClean="0"/>
              <a:t>, 1642</a:t>
            </a:r>
            <a:endParaRPr lang="en-US" dirty="0"/>
          </a:p>
        </p:txBody>
      </p:sp>
    </p:spTree>
    <p:extLst>
      <p:ext uri="{BB962C8B-B14F-4D97-AF65-F5344CB8AC3E}">
        <p14:creationId xmlns:p14="http://schemas.microsoft.com/office/powerpoint/2010/main" val="1891957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Isaac Newton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143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2057400"/>
            <a:ext cx="3200400" cy="2308324"/>
          </a:xfrm>
          <a:prstGeom prst="rect">
            <a:avLst/>
          </a:prstGeom>
          <a:noFill/>
        </p:spPr>
        <p:txBody>
          <a:bodyPr wrap="square" rtlCol="0">
            <a:spAutoFit/>
          </a:bodyPr>
          <a:lstStyle/>
          <a:p>
            <a:r>
              <a:rPr lang="en-US" dirty="0" smtClean="0"/>
              <a:t>Born on January 4</a:t>
            </a:r>
            <a:r>
              <a:rPr lang="en-US" baseline="30000" dirty="0" smtClean="0"/>
              <a:t>th</a:t>
            </a:r>
            <a:r>
              <a:rPr lang="en-US" dirty="0" smtClean="0"/>
              <a:t>, 1642 Isaac Newton became one of the most brilliant minds of the 17</a:t>
            </a:r>
            <a:r>
              <a:rPr lang="en-US" baseline="30000" dirty="0" smtClean="0"/>
              <a:t>th</a:t>
            </a:r>
            <a:r>
              <a:rPr lang="en-US" dirty="0" smtClean="0"/>
              <a:t> and 18</a:t>
            </a:r>
            <a:r>
              <a:rPr lang="en-US" baseline="30000" dirty="0" smtClean="0"/>
              <a:t>th</a:t>
            </a:r>
            <a:r>
              <a:rPr lang="en-US" dirty="0" smtClean="0"/>
              <a:t> centuries. When he was eighteen he went to Cambridge university to study math, physics, and astronomy.  </a:t>
            </a:r>
            <a:endParaRPr lang="en-US" dirty="0"/>
          </a:p>
        </p:txBody>
      </p:sp>
      <p:sp>
        <p:nvSpPr>
          <p:cNvPr id="5" name="TextBox 4"/>
          <p:cNvSpPr txBox="1"/>
          <p:nvPr/>
        </p:nvSpPr>
        <p:spPr>
          <a:xfrm>
            <a:off x="4898424" y="4495800"/>
            <a:ext cx="3429000" cy="2031325"/>
          </a:xfrm>
          <a:prstGeom prst="rect">
            <a:avLst/>
          </a:prstGeom>
          <a:noFill/>
        </p:spPr>
        <p:txBody>
          <a:bodyPr wrap="square" rtlCol="0">
            <a:spAutoFit/>
          </a:bodyPr>
          <a:lstStyle/>
          <a:p>
            <a:r>
              <a:rPr lang="en-US" dirty="0" smtClean="0"/>
              <a:t>During this time he began to think about gravity as well as fluxions (calculus). In 1669 he became a mathematics professor and his refracting telescope he built brought him closer to science. </a:t>
            </a:r>
            <a:endParaRPr lang="en-US" dirty="0"/>
          </a:p>
        </p:txBody>
      </p:sp>
    </p:spTree>
    <p:extLst>
      <p:ext uri="{BB962C8B-B14F-4D97-AF65-F5344CB8AC3E}">
        <p14:creationId xmlns:p14="http://schemas.microsoft.com/office/powerpoint/2010/main" val="263553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3429000" cy="2031325"/>
          </a:xfrm>
          <a:prstGeom prst="rect">
            <a:avLst/>
          </a:prstGeom>
          <a:noFill/>
        </p:spPr>
        <p:txBody>
          <a:bodyPr wrap="square" rtlCol="0">
            <a:spAutoFit/>
          </a:bodyPr>
          <a:lstStyle/>
          <a:p>
            <a:r>
              <a:rPr lang="en-US" dirty="0" smtClean="0"/>
              <a:t>He conducted experiments on the composition of light. He discovered white light is composed of all other colors. He published a paper on it called the “Opticks” about light and color. </a:t>
            </a:r>
            <a:endParaRPr lang="en-US" dirty="0"/>
          </a:p>
        </p:txBody>
      </p:sp>
      <p:sp>
        <p:nvSpPr>
          <p:cNvPr id="3" name="TextBox 2"/>
          <p:cNvSpPr txBox="1"/>
          <p:nvPr/>
        </p:nvSpPr>
        <p:spPr>
          <a:xfrm>
            <a:off x="685800" y="3657600"/>
            <a:ext cx="3200400" cy="1754326"/>
          </a:xfrm>
          <a:prstGeom prst="rect">
            <a:avLst/>
          </a:prstGeom>
          <a:noFill/>
        </p:spPr>
        <p:txBody>
          <a:bodyPr wrap="square" rtlCol="0">
            <a:spAutoFit/>
          </a:bodyPr>
          <a:lstStyle/>
          <a:p>
            <a:r>
              <a:rPr lang="en-US" dirty="0" smtClean="0"/>
              <a:t>In 1687, he published “ The Mathematical Principles of Natural Philosophy” or “The Principia”. This was where his concept of gravity first came into pay.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75920"/>
            <a:ext cx="3171825" cy="430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582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882134"/>
            <a:ext cx="3810000" cy="1754326"/>
          </a:xfrm>
          <a:prstGeom prst="rect">
            <a:avLst/>
          </a:prstGeom>
          <a:noFill/>
        </p:spPr>
        <p:txBody>
          <a:bodyPr wrap="square" rtlCol="0">
            <a:spAutoFit/>
          </a:bodyPr>
          <a:lstStyle/>
          <a:p>
            <a:r>
              <a:rPr lang="en-US" dirty="0" smtClean="0"/>
              <a:t>When Newton first published The Principia, he talked about gravity as a universal force that acts upon all celestial bodies.  By this discovery he was able to form his three laws of motion</a:t>
            </a:r>
            <a:endParaRPr lang="en-US" dirty="0"/>
          </a:p>
        </p:txBody>
      </p:sp>
      <p:sp>
        <p:nvSpPr>
          <p:cNvPr id="3" name="TextBox 2"/>
          <p:cNvSpPr txBox="1"/>
          <p:nvPr/>
        </p:nvSpPr>
        <p:spPr>
          <a:xfrm>
            <a:off x="5094718" y="2743200"/>
            <a:ext cx="3657600" cy="923330"/>
          </a:xfrm>
          <a:prstGeom prst="rect">
            <a:avLst/>
          </a:prstGeom>
          <a:noFill/>
        </p:spPr>
        <p:txBody>
          <a:bodyPr wrap="square" rtlCol="0">
            <a:spAutoFit/>
          </a:bodyPr>
          <a:lstStyle/>
          <a:p>
            <a:r>
              <a:rPr lang="en-US" dirty="0" smtClean="0"/>
              <a:t>Law #1: In the absence of force, motion continues in a straight line</a:t>
            </a:r>
            <a:endParaRPr lang="en-US" dirty="0"/>
          </a:p>
        </p:txBody>
      </p:sp>
      <p:sp>
        <p:nvSpPr>
          <p:cNvPr id="4" name="TextBox 3"/>
          <p:cNvSpPr txBox="1"/>
          <p:nvPr/>
        </p:nvSpPr>
        <p:spPr>
          <a:xfrm>
            <a:off x="5181600" y="3733800"/>
            <a:ext cx="3352800" cy="923330"/>
          </a:xfrm>
          <a:prstGeom prst="rect">
            <a:avLst/>
          </a:prstGeom>
          <a:noFill/>
        </p:spPr>
        <p:txBody>
          <a:bodyPr wrap="square" rtlCol="0">
            <a:spAutoFit/>
          </a:bodyPr>
          <a:lstStyle/>
          <a:p>
            <a:r>
              <a:rPr lang="en-US" dirty="0" smtClean="0"/>
              <a:t>Law #2: the rate of change of motion is determined by the forces acting upon it. </a:t>
            </a:r>
            <a:endParaRPr lang="en-US" dirty="0"/>
          </a:p>
        </p:txBody>
      </p:sp>
      <p:sp>
        <p:nvSpPr>
          <p:cNvPr id="5" name="TextBox 4"/>
          <p:cNvSpPr txBox="1"/>
          <p:nvPr/>
        </p:nvSpPr>
        <p:spPr>
          <a:xfrm>
            <a:off x="5257800" y="4800600"/>
            <a:ext cx="3429000" cy="923330"/>
          </a:xfrm>
          <a:prstGeom prst="rect">
            <a:avLst/>
          </a:prstGeom>
          <a:noFill/>
        </p:spPr>
        <p:txBody>
          <a:bodyPr wrap="square" rtlCol="0">
            <a:spAutoFit/>
          </a:bodyPr>
          <a:lstStyle/>
          <a:p>
            <a:r>
              <a:rPr lang="en-US" dirty="0" smtClean="0"/>
              <a:t>Law #3:  action and reaction between two bodies are equal and opposite.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45" y="934689"/>
            <a:ext cx="3171868" cy="444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1145" y="5400764"/>
            <a:ext cx="3466055" cy="646331"/>
          </a:xfrm>
          <a:prstGeom prst="rect">
            <a:avLst/>
          </a:prstGeom>
          <a:noFill/>
        </p:spPr>
        <p:txBody>
          <a:bodyPr wrap="square" rtlCol="0">
            <a:spAutoFit/>
          </a:bodyPr>
          <a:lstStyle/>
          <a:p>
            <a:r>
              <a:rPr lang="en-US" dirty="0" smtClean="0">
                <a:hlinkClick r:id="rId3"/>
              </a:rPr>
              <a:t>Newton's Apple Story- Click Here</a:t>
            </a:r>
            <a:endParaRPr lang="en-US" dirty="0"/>
          </a:p>
        </p:txBody>
      </p:sp>
    </p:spTree>
    <p:extLst>
      <p:ext uri="{BB962C8B-B14F-4D97-AF65-F5344CB8AC3E}">
        <p14:creationId xmlns:p14="http://schemas.microsoft.com/office/powerpoint/2010/main" val="4278472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039" y="1066800"/>
            <a:ext cx="3581400" cy="2031325"/>
          </a:xfrm>
          <a:prstGeom prst="rect">
            <a:avLst/>
          </a:prstGeom>
          <a:noFill/>
        </p:spPr>
        <p:txBody>
          <a:bodyPr wrap="square" rtlCol="0">
            <a:spAutoFit/>
          </a:bodyPr>
          <a:lstStyle/>
          <a:p>
            <a:r>
              <a:rPr lang="en-US" dirty="0" smtClean="0"/>
              <a:t>Though people criticized him, his discoveries became the largest discoveries of the 17</a:t>
            </a:r>
            <a:r>
              <a:rPr lang="en-US" baseline="30000" dirty="0" smtClean="0"/>
              <a:t>th</a:t>
            </a:r>
            <a:r>
              <a:rPr lang="en-US" dirty="0" smtClean="0"/>
              <a:t> century. Robert Hooke, his long time rival, said that he only came upon his conclusions through the works of others. </a:t>
            </a:r>
            <a:endParaRPr lang="en-US" dirty="0"/>
          </a:p>
        </p:txBody>
      </p:sp>
      <p:sp>
        <p:nvSpPr>
          <p:cNvPr id="3" name="TextBox 2"/>
          <p:cNvSpPr txBox="1"/>
          <p:nvPr/>
        </p:nvSpPr>
        <p:spPr>
          <a:xfrm>
            <a:off x="606039" y="3200400"/>
            <a:ext cx="3048000" cy="2308324"/>
          </a:xfrm>
          <a:prstGeom prst="rect">
            <a:avLst/>
          </a:prstGeom>
          <a:noFill/>
        </p:spPr>
        <p:txBody>
          <a:bodyPr wrap="square" rtlCol="0">
            <a:spAutoFit/>
          </a:bodyPr>
          <a:lstStyle/>
          <a:p>
            <a:r>
              <a:rPr lang="en-US" dirty="0" smtClean="0"/>
              <a:t>He mockingly said that Newton stood on the shoulder of giants. To which, Newton replied by saying that even from the shoulder of giants he could see furthest than any other before him.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42682"/>
            <a:ext cx="3233295" cy="242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5943600"/>
            <a:ext cx="3810000" cy="369332"/>
          </a:xfrm>
          <a:prstGeom prst="rect">
            <a:avLst/>
          </a:prstGeom>
          <a:noFill/>
        </p:spPr>
        <p:txBody>
          <a:bodyPr wrap="square" rtlCol="0">
            <a:spAutoFit/>
          </a:bodyPr>
          <a:lstStyle/>
          <a:p>
            <a:r>
              <a:rPr lang="en-US" dirty="0" smtClean="0"/>
              <a:t>He passed away March 20</a:t>
            </a:r>
            <a:r>
              <a:rPr lang="en-US" baseline="30000" dirty="0" smtClean="0"/>
              <a:t>th</a:t>
            </a:r>
            <a:r>
              <a:rPr lang="en-US" dirty="0" smtClean="0"/>
              <a:t>, 1727</a:t>
            </a:r>
            <a:endParaRPr lang="en-US" dirty="0"/>
          </a:p>
        </p:txBody>
      </p:sp>
    </p:spTree>
    <p:extLst>
      <p:ext uri="{BB962C8B-B14F-4D97-AF65-F5344CB8AC3E}">
        <p14:creationId xmlns:p14="http://schemas.microsoft.com/office/powerpoint/2010/main" val="801424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cited</a:t>
            </a:r>
            <a:endParaRPr lang="en-US" dirty="0"/>
          </a:p>
        </p:txBody>
      </p:sp>
      <p:sp>
        <p:nvSpPr>
          <p:cNvPr id="3" name="Content Placeholder 2"/>
          <p:cNvSpPr>
            <a:spLocks noGrp="1"/>
          </p:cNvSpPr>
          <p:nvPr>
            <p:ph idx="1"/>
          </p:nvPr>
        </p:nvSpPr>
        <p:spPr/>
        <p:txBody>
          <a:bodyPr>
            <a:normAutofit/>
          </a:bodyPr>
          <a:lstStyle/>
          <a:p>
            <a:r>
              <a:rPr lang="en-US" sz="1400" dirty="0">
                <a:hlinkClick r:id="rId2"/>
              </a:rPr>
              <a:t>http://</a:t>
            </a:r>
            <a:r>
              <a:rPr lang="en-US" sz="1400" dirty="0" smtClean="0">
                <a:hlinkClick r:id="rId2"/>
              </a:rPr>
              <a:t>csep10.phys.utk.edu/astr161/lect/history/kepler.html</a:t>
            </a:r>
            <a:endParaRPr lang="en-US" sz="1400" dirty="0" smtClean="0"/>
          </a:p>
          <a:p>
            <a:r>
              <a:rPr lang="en-US" sz="1400" dirty="0">
                <a:hlinkClick r:id="rId3"/>
              </a:rPr>
              <a:t>http://plato.stanford.edu/entries/galileo</a:t>
            </a:r>
            <a:r>
              <a:rPr lang="en-US" sz="1400" dirty="0" smtClean="0">
                <a:hlinkClick r:id="rId3"/>
              </a:rPr>
              <a:t>/</a:t>
            </a:r>
            <a:endParaRPr lang="en-US" sz="1400" dirty="0" smtClean="0"/>
          </a:p>
          <a:p>
            <a:r>
              <a:rPr lang="en-US" sz="1400" dirty="0">
                <a:hlinkClick r:id="rId4"/>
              </a:rPr>
              <a:t>https://</a:t>
            </a:r>
            <a:r>
              <a:rPr lang="en-US" sz="1400" dirty="0" smtClean="0">
                <a:hlinkClick r:id="rId4"/>
              </a:rPr>
              <a:t>encrypted-tbn2.gstatic.com/images?q=tbn:ANd9GcTYLiDNSIA1EsrJQlVA8m-CNeCTBKb7aFH0C9SbiGDYzUXniKfd</a:t>
            </a:r>
            <a:endParaRPr lang="en-US" sz="1400" dirty="0" smtClean="0"/>
          </a:p>
          <a:p>
            <a:r>
              <a:rPr lang="en-US" sz="1400" dirty="0">
                <a:hlinkClick r:id="rId5"/>
              </a:rPr>
              <a:t>http://</a:t>
            </a:r>
            <a:r>
              <a:rPr lang="en-US" sz="1400" dirty="0" smtClean="0">
                <a:hlinkClick r:id="rId5"/>
              </a:rPr>
              <a:t>www2.astro.psu.edu/users/niel/astro1/slideshows/class41/010-jupiter-galilean-moons.jpg</a:t>
            </a:r>
            <a:endParaRPr lang="en-US" sz="1400" dirty="0" smtClean="0"/>
          </a:p>
          <a:p>
            <a:r>
              <a:rPr lang="en-US" sz="1400" dirty="0">
                <a:hlinkClick r:id="rId6"/>
              </a:rPr>
              <a:t>http://</a:t>
            </a:r>
            <a:r>
              <a:rPr lang="en-US" sz="1400" dirty="0" smtClean="0">
                <a:hlinkClick r:id="rId6"/>
              </a:rPr>
              <a:t>www.bbc.co.uk/history/historic_figures/newton_isaac.shtml</a:t>
            </a:r>
            <a:endParaRPr lang="en-US" sz="1400" dirty="0" smtClean="0"/>
          </a:p>
          <a:p>
            <a:r>
              <a:rPr lang="en-US" sz="1400" dirty="0">
                <a:hlinkClick r:id="rId7"/>
              </a:rPr>
              <a:t>http://</a:t>
            </a:r>
            <a:r>
              <a:rPr lang="en-US" sz="1400" dirty="0" smtClean="0">
                <a:hlinkClick r:id="rId7"/>
              </a:rPr>
              <a:t>www.biography.com/people/isaac-newton-9422656?page=2</a:t>
            </a:r>
            <a:endParaRPr lang="en-US" sz="1400" dirty="0" smtClean="0"/>
          </a:p>
          <a:p>
            <a:r>
              <a:rPr lang="en-US" sz="1400" dirty="0">
                <a:hlinkClick r:id="rId8"/>
              </a:rPr>
              <a:t>http://</a:t>
            </a:r>
            <a:r>
              <a:rPr lang="en-US" sz="1400" dirty="0" smtClean="0">
                <a:hlinkClick r:id="rId8"/>
              </a:rPr>
              <a:t>www.biography.com/imported/images/Biography/Images/Profiles/N/Sir-Isaac-Newton-9422656-1-402.jpg</a:t>
            </a:r>
            <a:endParaRPr lang="en-US" sz="1400" dirty="0" smtClean="0"/>
          </a:p>
          <a:p>
            <a:r>
              <a:rPr lang="en-US" sz="1400" dirty="0">
                <a:hlinkClick r:id="rId9"/>
              </a:rPr>
              <a:t>http://</a:t>
            </a:r>
            <a:r>
              <a:rPr lang="en-US" sz="1400" dirty="0" smtClean="0">
                <a:hlinkClick r:id="rId9"/>
              </a:rPr>
              <a:t>upload.wikimedia.org/wikipedia/commons/thumb/a/a0/Opticks.jpg/250px-Opticks.jpg</a:t>
            </a:r>
            <a:endParaRPr lang="en-US" sz="1400" dirty="0" smtClean="0"/>
          </a:p>
          <a:p>
            <a:r>
              <a:rPr lang="en-US" sz="1400" dirty="0">
                <a:hlinkClick r:id="rId10"/>
              </a:rPr>
              <a:t>http://</a:t>
            </a:r>
            <a:r>
              <a:rPr lang="en-US" sz="1400" dirty="0" smtClean="0">
                <a:hlinkClick r:id="rId10"/>
              </a:rPr>
              <a:t>www.uh.edu/engines/epi606.htm</a:t>
            </a:r>
            <a:endParaRPr lang="en-US" sz="1400" dirty="0" smtClean="0"/>
          </a:p>
          <a:p>
            <a:r>
              <a:rPr lang="en-US" sz="1400" dirty="0">
                <a:hlinkClick r:id="rId11"/>
              </a:rPr>
              <a:t>http://www.xtimeline.com/__</a:t>
            </a:r>
            <a:r>
              <a:rPr lang="en-US" sz="1400" dirty="0" smtClean="0">
                <a:hlinkClick r:id="rId11"/>
              </a:rPr>
              <a:t>UserPic_Large/1216/ELT200708122309454250611.JPG</a:t>
            </a:r>
            <a:endParaRPr lang="en-US" sz="1400" dirty="0" smtClean="0"/>
          </a:p>
          <a:p>
            <a:r>
              <a:rPr lang="en-US" sz="1400" dirty="0">
                <a:hlinkClick r:id="rId12"/>
              </a:rPr>
              <a:t>http://</a:t>
            </a:r>
            <a:r>
              <a:rPr lang="en-US" sz="1400" dirty="0" smtClean="0">
                <a:hlinkClick r:id="rId12"/>
              </a:rPr>
              <a:t>www.phrases.org.uk/meanings/268025.html</a:t>
            </a:r>
            <a:endParaRPr lang="en-US" sz="1400" dirty="0" smtClean="0"/>
          </a:p>
          <a:p>
            <a:r>
              <a:rPr lang="en-US" sz="1400" dirty="0">
                <a:hlinkClick r:id="rId13"/>
              </a:rPr>
              <a:t>https://</a:t>
            </a:r>
            <a:r>
              <a:rPr lang="en-US" sz="1400" dirty="0" smtClean="0">
                <a:hlinkClick r:id="rId13"/>
              </a:rPr>
              <a:t>encrypted-tbn3.gstatic.com/images?q=tbn:ANd9GcQ2v9oY29tvlKB5pqMpIq-Qq_qXvkdgVfrObAzKQO-RhtbN4D-2</a:t>
            </a:r>
            <a:endParaRPr lang="en-US" sz="1400" dirty="0" smtClean="0"/>
          </a:p>
          <a:p>
            <a:r>
              <a:rPr lang="en-US" sz="1400" dirty="0">
                <a:hlinkClick r:id="rId14"/>
              </a:rPr>
              <a:t>http://</a:t>
            </a:r>
            <a:r>
              <a:rPr lang="en-US" sz="1400" dirty="0" smtClean="0">
                <a:hlinkClick r:id="rId14"/>
              </a:rPr>
              <a:t>www.bbc.co.uk/history/historic_figures/vesalius_andreas.shtml</a:t>
            </a:r>
            <a:endParaRPr lang="en-US" sz="1400" dirty="0" smtClean="0"/>
          </a:p>
          <a:p>
            <a:r>
              <a:rPr lang="en-US" sz="1400" dirty="0">
                <a:hlinkClick r:id="rId3"/>
              </a:rPr>
              <a:t>http://plato.stanford.edu/entries/galileo</a:t>
            </a:r>
            <a:r>
              <a:rPr lang="en-US" sz="1400" dirty="0" smtClean="0">
                <a:hlinkClick r:id="rId3"/>
              </a:rPr>
              <a:t>/</a:t>
            </a:r>
            <a:endParaRPr lang="en-US" sz="1400" dirty="0" smtClean="0"/>
          </a:p>
          <a:p>
            <a:r>
              <a:rPr lang="en-US" sz="1400" dirty="0">
                <a:hlinkClick r:id="rId15"/>
              </a:rPr>
              <a:t>http://</a:t>
            </a:r>
            <a:r>
              <a:rPr lang="en-US" sz="1400" dirty="0" smtClean="0">
                <a:hlinkClick r:id="rId15"/>
              </a:rPr>
              <a:t>ircamera.as.arizona.edu/NatSci102/NatSci102/lectures/tycho.htm</a:t>
            </a:r>
            <a:endParaRPr lang="en-US" sz="1400" dirty="0" smtClean="0"/>
          </a:p>
          <a:p>
            <a:endParaRPr lang="en-US" sz="1400" dirty="0"/>
          </a:p>
        </p:txBody>
      </p:sp>
    </p:spTree>
    <p:extLst>
      <p:ext uri="{BB962C8B-B14F-4D97-AF65-F5344CB8AC3E}">
        <p14:creationId xmlns:p14="http://schemas.microsoft.com/office/powerpoint/2010/main" val="30576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Cited (cont..)</a:t>
            </a:r>
            <a:endParaRPr lang="en-US" dirty="0"/>
          </a:p>
        </p:txBody>
      </p:sp>
      <p:sp>
        <p:nvSpPr>
          <p:cNvPr id="3" name="Content Placeholder 2"/>
          <p:cNvSpPr>
            <a:spLocks noGrp="1"/>
          </p:cNvSpPr>
          <p:nvPr>
            <p:ph idx="1"/>
          </p:nvPr>
        </p:nvSpPr>
        <p:spPr/>
        <p:txBody>
          <a:bodyPr>
            <a:normAutofit/>
          </a:bodyPr>
          <a:lstStyle/>
          <a:p>
            <a:r>
              <a:rPr lang="en-US" sz="1600" dirty="0">
                <a:hlinkClick r:id="rId2"/>
              </a:rPr>
              <a:t>http://</a:t>
            </a:r>
            <a:r>
              <a:rPr lang="en-US" sz="1600" dirty="0" smtClean="0">
                <a:hlinkClick r:id="rId2"/>
              </a:rPr>
              <a:t>www.reformation.org/tycho-brahe.html</a:t>
            </a:r>
            <a:endParaRPr lang="en-US" sz="1600" dirty="0" smtClean="0"/>
          </a:p>
          <a:p>
            <a:r>
              <a:rPr lang="en-US" sz="1600" dirty="0">
                <a:hlinkClick r:id="rId3"/>
              </a:rPr>
              <a:t>http://</a:t>
            </a:r>
            <a:r>
              <a:rPr lang="en-US" sz="1600" dirty="0" smtClean="0">
                <a:hlinkClick r:id="rId3"/>
              </a:rPr>
              <a:t>upload.wikimedia.org/wikipedia/commons/thumb/2/2b/Tycho_Brahe.JPG/250px-Tycho_Brahe.JPG</a:t>
            </a:r>
            <a:endParaRPr lang="en-US" sz="1600" dirty="0" smtClean="0"/>
          </a:p>
          <a:p>
            <a:r>
              <a:rPr lang="en-US" sz="1600" dirty="0">
                <a:hlinkClick r:id="rId4"/>
              </a:rPr>
              <a:t>http://upload.wikimedia.org/wikipedia/commons/thumb/d/d4/Justus_Sustermans_-_Portrait_of_Galileo_Galilei,_1636.jpg/220px-Justus_Sustermans_-_Portrait_of_Galileo_Galilei,_</a:t>
            </a:r>
            <a:r>
              <a:rPr lang="en-US" sz="1600" dirty="0" smtClean="0">
                <a:hlinkClick r:id="rId4"/>
              </a:rPr>
              <a:t>1636.jpg</a:t>
            </a:r>
            <a:endParaRPr lang="en-US" sz="1600" dirty="0" smtClean="0"/>
          </a:p>
          <a:p>
            <a:r>
              <a:rPr lang="en-US" sz="1600" dirty="0">
                <a:hlinkClick r:id="rId5"/>
              </a:rPr>
              <a:t>http://</a:t>
            </a:r>
            <a:r>
              <a:rPr lang="en-US" sz="1600" dirty="0" smtClean="0">
                <a:hlinkClick r:id="rId5"/>
              </a:rPr>
              <a:t>remnanttrust.ipfw.edu/assets/images/docs/science-technology/de-revolutionibus/de-revolutionibus.jpg</a:t>
            </a:r>
            <a:endParaRPr lang="en-US" sz="1600" dirty="0" smtClean="0"/>
          </a:p>
          <a:p>
            <a:r>
              <a:rPr lang="en-US" sz="1600" dirty="0">
                <a:hlinkClick r:id="rId6"/>
              </a:rPr>
              <a:t>http://</a:t>
            </a:r>
            <a:r>
              <a:rPr lang="en-US" sz="1600" dirty="0" smtClean="0">
                <a:hlinkClick r:id="rId6"/>
              </a:rPr>
              <a:t>myloc.gov/Exhibitions/EarlyAmericas/AftermathoftheEncounter/DocumentingNewKnowledge/MappingtheWorld/ExhibitObjects/OntheRevolutionsoftheHeavenlySpheres.aspx</a:t>
            </a:r>
            <a:endParaRPr lang="en-US" sz="1600" dirty="0" smtClean="0"/>
          </a:p>
          <a:p>
            <a:r>
              <a:rPr lang="en-US" sz="1600" dirty="0">
                <a:hlinkClick r:id="rId7"/>
              </a:rPr>
              <a:t>http://</a:t>
            </a:r>
            <a:r>
              <a:rPr lang="en-US" sz="1600" dirty="0" smtClean="0">
                <a:hlinkClick r:id="rId7"/>
              </a:rPr>
              <a:t>muse.tau.ac.il/museum/galileo/heliocentric.html</a:t>
            </a:r>
            <a:endParaRPr lang="en-US" sz="1600" dirty="0" smtClean="0"/>
          </a:p>
          <a:p>
            <a:r>
              <a:rPr lang="en-US" sz="1600" dirty="0">
                <a:hlinkClick r:id="rId8"/>
              </a:rPr>
              <a:t>http://</a:t>
            </a:r>
            <a:r>
              <a:rPr lang="en-US" sz="1600" dirty="0" smtClean="0">
                <a:hlinkClick r:id="rId8"/>
              </a:rPr>
              <a:t>wpcontent.answcdn.com/wikipedia/commons/thumb/f/f2/Nikolaus_Kopernikus.jpg/220px-Nikolaus_Kopernikus.jpg</a:t>
            </a:r>
            <a:endParaRPr lang="en-US" sz="1600" dirty="0" smtClean="0"/>
          </a:p>
          <a:p>
            <a:r>
              <a:rPr lang="en-US" sz="1600" dirty="0">
                <a:hlinkClick r:id="rId9"/>
              </a:rPr>
              <a:t>http://</a:t>
            </a:r>
            <a:r>
              <a:rPr lang="en-US" sz="1600" dirty="0" smtClean="0">
                <a:hlinkClick r:id="rId9"/>
              </a:rPr>
              <a:t>quod.lib.umich.edu/w/wantz/images/vesdp02.jpg</a:t>
            </a:r>
            <a:endParaRPr lang="en-US" sz="1600" dirty="0" smtClean="0"/>
          </a:p>
          <a:p>
            <a:r>
              <a:rPr lang="en-US" sz="1600" dirty="0">
                <a:hlinkClick r:id="rId10"/>
              </a:rPr>
              <a:t>http://</a:t>
            </a:r>
            <a:r>
              <a:rPr lang="en-US" sz="1600" dirty="0" smtClean="0">
                <a:hlinkClick r:id="rId10"/>
              </a:rPr>
              <a:t>starchild.gsfc.nasa.gov/docs/StarChild/whos_who_level2/copernicus.html</a:t>
            </a:r>
            <a:endParaRPr lang="en-US" sz="1600" dirty="0" smtClean="0"/>
          </a:p>
          <a:p>
            <a:r>
              <a:rPr lang="en-US" sz="1600" dirty="0">
                <a:hlinkClick r:id="rId11"/>
              </a:rPr>
              <a:t>http://</a:t>
            </a:r>
            <a:r>
              <a:rPr lang="en-US" sz="1600" dirty="0" smtClean="0">
                <a:hlinkClick r:id="rId11"/>
              </a:rPr>
              <a:t>www.history.com/news/a-brief-history-of-bloodletting</a:t>
            </a:r>
            <a:endParaRPr lang="en-US" sz="1600" dirty="0" smtClean="0"/>
          </a:p>
          <a:p>
            <a:endParaRPr lang="en-US" sz="1600" dirty="0"/>
          </a:p>
        </p:txBody>
      </p:sp>
    </p:spTree>
    <p:extLst>
      <p:ext uri="{BB962C8B-B14F-4D97-AF65-F5344CB8AC3E}">
        <p14:creationId xmlns:p14="http://schemas.microsoft.com/office/powerpoint/2010/main" val="209033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Andreas Vesalius</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46" y="1752600"/>
            <a:ext cx="2667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0" y="1752600"/>
            <a:ext cx="3657600" cy="1754326"/>
          </a:xfrm>
          <a:prstGeom prst="rect">
            <a:avLst/>
          </a:prstGeom>
          <a:noFill/>
        </p:spPr>
        <p:txBody>
          <a:bodyPr wrap="square" rtlCol="0">
            <a:spAutoFit/>
          </a:bodyPr>
          <a:lstStyle/>
          <a:p>
            <a:r>
              <a:rPr lang="en-US" dirty="0" smtClean="0"/>
              <a:t>He was born on December 31</a:t>
            </a:r>
            <a:r>
              <a:rPr lang="en-US" baseline="30000" dirty="0" smtClean="0"/>
              <a:t>st</a:t>
            </a:r>
            <a:r>
              <a:rPr lang="en-US" dirty="0" smtClean="0"/>
              <a:t>, 1514 in Brussels ,Belgium.  He hailed from a family of physicians and studied in Paris as well as the University of Louvain. </a:t>
            </a:r>
            <a:endParaRPr lang="en-US" dirty="0"/>
          </a:p>
        </p:txBody>
      </p:sp>
      <p:sp>
        <p:nvSpPr>
          <p:cNvPr id="5" name="TextBox 4"/>
          <p:cNvSpPr txBox="1"/>
          <p:nvPr/>
        </p:nvSpPr>
        <p:spPr>
          <a:xfrm>
            <a:off x="3810000" y="3886200"/>
            <a:ext cx="4419600" cy="1477328"/>
          </a:xfrm>
          <a:prstGeom prst="rect">
            <a:avLst/>
          </a:prstGeom>
          <a:noFill/>
        </p:spPr>
        <p:txBody>
          <a:bodyPr wrap="square" rtlCol="0">
            <a:spAutoFit/>
          </a:bodyPr>
          <a:lstStyle/>
          <a:p>
            <a:r>
              <a:rPr lang="en-US" dirty="0" smtClean="0"/>
              <a:t>He believed that surgery was a vital branch of medicine. He performed dissections by himself and produced detailed charts of the cardiovascular and nervous systems. </a:t>
            </a:r>
            <a:endParaRPr lang="en-US" dirty="0"/>
          </a:p>
        </p:txBody>
      </p:sp>
    </p:spTree>
    <p:extLst>
      <p:ext uri="{BB962C8B-B14F-4D97-AF65-F5344CB8AC3E}">
        <p14:creationId xmlns:p14="http://schemas.microsoft.com/office/powerpoint/2010/main" val="282870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599"/>
            <a:ext cx="4191000" cy="2031325"/>
          </a:xfrm>
          <a:prstGeom prst="rect">
            <a:avLst/>
          </a:prstGeom>
          <a:noFill/>
        </p:spPr>
        <p:txBody>
          <a:bodyPr wrap="square" rtlCol="0">
            <a:spAutoFit/>
          </a:bodyPr>
          <a:lstStyle/>
          <a:p>
            <a:r>
              <a:rPr lang="en-US" dirty="0" smtClean="0"/>
              <a:t>He wrote a pamphlet on  </a:t>
            </a:r>
            <a:r>
              <a:rPr lang="en-US" dirty="0" smtClean="0">
                <a:hlinkClick r:id="rId2"/>
              </a:rPr>
              <a:t>bloodletting</a:t>
            </a:r>
            <a:r>
              <a:rPr lang="en-US" dirty="0" smtClean="0"/>
              <a:t>, a popular medical treatment for disease. He argued that ,with his knowledge of the human body from dissection , he could pinpoint the areas which would provide the most benefit. </a:t>
            </a:r>
            <a:endParaRPr lang="en-US" dirty="0"/>
          </a:p>
        </p:txBody>
      </p:sp>
      <p:pic>
        <p:nvPicPr>
          <p:cNvPr id="2050" name="Picture 2" descr="http://quod.lib.umich.edu/w/wantz/images/vesdp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15313"/>
            <a:ext cx="32385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3245010"/>
            <a:ext cx="4114800" cy="2031325"/>
          </a:xfrm>
          <a:prstGeom prst="rect">
            <a:avLst/>
          </a:prstGeom>
          <a:noFill/>
        </p:spPr>
        <p:txBody>
          <a:bodyPr wrap="square" rtlCol="0">
            <a:spAutoFit/>
          </a:bodyPr>
          <a:lstStyle/>
          <a:p>
            <a:r>
              <a:rPr lang="en-US" dirty="0" smtClean="0"/>
              <a:t>He later got dissection materials from a judge interested in his work.</a:t>
            </a:r>
          </a:p>
          <a:p>
            <a:r>
              <a:rPr lang="en-US" dirty="0" smtClean="0"/>
              <a:t>His acclaimed  book “De Humani Corporis Fabrica” </a:t>
            </a:r>
          </a:p>
          <a:p>
            <a:r>
              <a:rPr lang="en-US" dirty="0" smtClean="0"/>
              <a:t>(The Structure of the Human </a:t>
            </a:r>
            <a:r>
              <a:rPr lang="en-US" dirty="0"/>
              <a:t>B</a:t>
            </a:r>
            <a:r>
              <a:rPr lang="en-US" dirty="0" smtClean="0"/>
              <a:t>ody) was about the styles and procedures of dissection</a:t>
            </a:r>
            <a:endParaRPr lang="en-US" dirty="0"/>
          </a:p>
        </p:txBody>
      </p:sp>
      <p:sp>
        <p:nvSpPr>
          <p:cNvPr id="4" name="TextBox 3"/>
          <p:cNvSpPr txBox="1"/>
          <p:nvPr/>
        </p:nvSpPr>
        <p:spPr>
          <a:xfrm>
            <a:off x="2133600" y="5562600"/>
            <a:ext cx="3733800" cy="646331"/>
          </a:xfrm>
          <a:prstGeom prst="rect">
            <a:avLst/>
          </a:prstGeom>
          <a:noFill/>
        </p:spPr>
        <p:txBody>
          <a:bodyPr wrap="square" rtlCol="0">
            <a:spAutoFit/>
          </a:bodyPr>
          <a:lstStyle/>
          <a:p>
            <a:r>
              <a:rPr lang="en-US" dirty="0" smtClean="0"/>
              <a:t>He passed away in 1564 on a journey home.</a:t>
            </a:r>
            <a:endParaRPr lang="en-US" dirty="0"/>
          </a:p>
        </p:txBody>
      </p:sp>
      <p:sp>
        <p:nvSpPr>
          <p:cNvPr id="5" name="TextBox 4"/>
          <p:cNvSpPr txBox="1"/>
          <p:nvPr/>
        </p:nvSpPr>
        <p:spPr>
          <a:xfrm>
            <a:off x="5638800" y="5205625"/>
            <a:ext cx="3666868" cy="369332"/>
          </a:xfrm>
          <a:prstGeom prst="rect">
            <a:avLst/>
          </a:prstGeom>
          <a:noFill/>
        </p:spPr>
        <p:txBody>
          <a:bodyPr wrap="square" rtlCol="0">
            <a:spAutoFit/>
          </a:bodyPr>
          <a:lstStyle/>
          <a:p>
            <a:r>
              <a:rPr lang="en-US" i="1" dirty="0" smtClean="0"/>
              <a:t>De Humani Corporis Fabrica</a:t>
            </a:r>
            <a:endParaRPr lang="en-US" i="1" dirty="0"/>
          </a:p>
        </p:txBody>
      </p:sp>
    </p:spTree>
    <p:extLst>
      <p:ext uri="{BB962C8B-B14F-4D97-AF65-F5344CB8AC3E}">
        <p14:creationId xmlns:p14="http://schemas.microsoft.com/office/powerpoint/2010/main" val="654275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Nicolaus Copernicus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94679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1828800"/>
            <a:ext cx="4267200" cy="2308324"/>
          </a:xfrm>
          <a:prstGeom prst="rect">
            <a:avLst/>
          </a:prstGeom>
          <a:noFill/>
        </p:spPr>
        <p:txBody>
          <a:bodyPr wrap="square" rtlCol="0">
            <a:spAutoFit/>
          </a:bodyPr>
          <a:lstStyle/>
          <a:p>
            <a:r>
              <a:rPr lang="en-US" dirty="0" smtClean="0"/>
              <a:t>Copernicus was born in Thorn, Poland on February 19, 1473. He was born to a wealthy merchant family. He was raised my his uncle and was appointed as a canon of the Catholic church. He used the income from his position for additional studies at the University of Krakow. </a:t>
            </a:r>
            <a:endParaRPr lang="en-US" dirty="0"/>
          </a:p>
        </p:txBody>
      </p:sp>
      <p:sp>
        <p:nvSpPr>
          <p:cNvPr id="5" name="TextBox 4"/>
          <p:cNvSpPr txBox="1"/>
          <p:nvPr/>
        </p:nvSpPr>
        <p:spPr>
          <a:xfrm>
            <a:off x="4152900" y="4495800"/>
            <a:ext cx="4191000" cy="1477328"/>
          </a:xfrm>
          <a:prstGeom prst="rect">
            <a:avLst/>
          </a:prstGeom>
          <a:noFill/>
        </p:spPr>
        <p:txBody>
          <a:bodyPr wrap="square" rtlCol="0">
            <a:spAutoFit/>
          </a:bodyPr>
          <a:lstStyle/>
          <a:p>
            <a:r>
              <a:rPr lang="en-US" dirty="0" smtClean="0"/>
              <a:t>He studied law and medicine at three different Italian universities. His interest in astronomy was brought about while studying at the University of Bologna. </a:t>
            </a:r>
            <a:endParaRPr lang="en-US" dirty="0"/>
          </a:p>
        </p:txBody>
      </p:sp>
    </p:spTree>
    <p:extLst>
      <p:ext uri="{BB962C8B-B14F-4D97-AF65-F5344CB8AC3E}">
        <p14:creationId xmlns:p14="http://schemas.microsoft.com/office/powerpoint/2010/main" val="3551471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4267200" cy="2308324"/>
          </a:xfrm>
          <a:prstGeom prst="rect">
            <a:avLst/>
          </a:prstGeom>
          <a:noFill/>
        </p:spPr>
        <p:txBody>
          <a:bodyPr wrap="square" rtlCol="0">
            <a:spAutoFit/>
          </a:bodyPr>
          <a:lstStyle/>
          <a:p>
            <a:r>
              <a:rPr lang="en-US" dirty="0" smtClean="0"/>
              <a:t>He developed the </a:t>
            </a:r>
            <a:r>
              <a:rPr lang="en-US" dirty="0" smtClean="0">
                <a:hlinkClick r:id="rId2"/>
              </a:rPr>
              <a:t>heliocentric</a:t>
            </a:r>
            <a:r>
              <a:rPr lang="en-US" dirty="0" smtClean="0"/>
              <a:t>  model of the universe, following his skepticism of Ptolemy’s  geocentric model (geocentric meaning Earth is in the middle of the universe). His argument was that the sun ought to be at the center, since it is the most splendid of celestial bodies. </a:t>
            </a:r>
            <a:endParaRPr lang="en-US" dirty="0"/>
          </a:p>
        </p:txBody>
      </p:sp>
      <p:sp>
        <p:nvSpPr>
          <p:cNvPr id="3" name="TextBox 2"/>
          <p:cNvSpPr txBox="1"/>
          <p:nvPr/>
        </p:nvSpPr>
        <p:spPr>
          <a:xfrm>
            <a:off x="609600" y="3581400"/>
            <a:ext cx="3810000" cy="1477328"/>
          </a:xfrm>
          <a:prstGeom prst="rect">
            <a:avLst/>
          </a:prstGeom>
          <a:noFill/>
        </p:spPr>
        <p:txBody>
          <a:bodyPr wrap="square" rtlCol="0">
            <a:spAutoFit/>
          </a:bodyPr>
          <a:lstStyle/>
          <a:p>
            <a:r>
              <a:rPr lang="en-US" dirty="0" smtClean="0"/>
              <a:t>His theory of Heliocentricity was first brought up in his book “On the Revolutions of the Heavenly Spheres” </a:t>
            </a:r>
          </a:p>
          <a:p>
            <a:r>
              <a:rPr lang="en-US" dirty="0" smtClean="0"/>
              <a:t>(De </a:t>
            </a:r>
            <a:r>
              <a:rPr lang="en-US" dirty="0" err="1" smtClean="0"/>
              <a:t>Revolutionibus</a:t>
            </a:r>
            <a:r>
              <a:rPr lang="en-US" dirty="0" smtClean="0"/>
              <a:t> </a:t>
            </a:r>
            <a:r>
              <a:rPr lang="en-US" dirty="0" err="1" smtClean="0"/>
              <a:t>orbium</a:t>
            </a:r>
            <a:r>
              <a:rPr lang="en-US" dirty="0" smtClean="0"/>
              <a:t>). </a:t>
            </a:r>
            <a:endParaRPr lang="en-US" dirty="0"/>
          </a:p>
        </p:txBody>
      </p:sp>
      <p:sp>
        <p:nvSpPr>
          <p:cNvPr id="4" name="TextBox 3"/>
          <p:cNvSpPr txBox="1"/>
          <p:nvPr/>
        </p:nvSpPr>
        <p:spPr>
          <a:xfrm>
            <a:off x="2209800" y="5899666"/>
            <a:ext cx="3962400" cy="369332"/>
          </a:xfrm>
          <a:prstGeom prst="rect">
            <a:avLst/>
          </a:prstGeom>
          <a:noFill/>
        </p:spPr>
        <p:txBody>
          <a:bodyPr wrap="square" rtlCol="0">
            <a:spAutoFit/>
          </a:bodyPr>
          <a:lstStyle/>
          <a:p>
            <a:r>
              <a:rPr lang="en-US" dirty="0" smtClean="0"/>
              <a:t>He passed away on May 24</a:t>
            </a:r>
            <a:r>
              <a:rPr lang="en-US" baseline="30000" dirty="0" smtClean="0"/>
              <a:t>th</a:t>
            </a:r>
            <a:r>
              <a:rPr lang="en-US" dirty="0" smtClean="0"/>
              <a:t>, 1543. </a:t>
            </a:r>
            <a:endParaRPr lang="en-US" dirty="0"/>
          </a:p>
        </p:txBody>
      </p:sp>
      <p:pic>
        <p:nvPicPr>
          <p:cNvPr id="4098" name="Picture 2" descr="http://remnanttrust.ipfw.edu/assets/images/docs/science-technology/de-revolutionibus/de-revolutionib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9191"/>
            <a:ext cx="2550530" cy="429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98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Dane </a:t>
            </a:r>
            <a:r>
              <a:rPr lang="en-US" dirty="0" err="1" smtClean="0"/>
              <a:t>Tycho</a:t>
            </a:r>
            <a:r>
              <a:rPr lang="en-US" dirty="0" smtClean="0"/>
              <a:t> Brahe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76" y="1676400"/>
            <a:ext cx="2819400" cy="418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2057400"/>
            <a:ext cx="3276600" cy="1477328"/>
          </a:xfrm>
          <a:prstGeom prst="rect">
            <a:avLst/>
          </a:prstGeom>
          <a:noFill/>
        </p:spPr>
        <p:txBody>
          <a:bodyPr wrap="square" rtlCol="0">
            <a:spAutoFit/>
          </a:bodyPr>
          <a:lstStyle/>
          <a:p>
            <a:r>
              <a:rPr lang="en-US" dirty="0" smtClean="0"/>
              <a:t>He was born in 1546 to a devout protestant family. He built an observatory on the land that King Frederick II of Denmark granted him. </a:t>
            </a:r>
            <a:endParaRPr lang="en-US" dirty="0"/>
          </a:p>
        </p:txBody>
      </p:sp>
      <p:sp>
        <p:nvSpPr>
          <p:cNvPr id="5" name="TextBox 4"/>
          <p:cNvSpPr txBox="1"/>
          <p:nvPr/>
        </p:nvSpPr>
        <p:spPr>
          <a:xfrm>
            <a:off x="4648200" y="3768394"/>
            <a:ext cx="3200400" cy="2585323"/>
          </a:xfrm>
          <a:prstGeom prst="rect">
            <a:avLst/>
          </a:prstGeom>
          <a:noFill/>
        </p:spPr>
        <p:txBody>
          <a:bodyPr wrap="square" rtlCol="0">
            <a:spAutoFit/>
          </a:bodyPr>
          <a:lstStyle/>
          <a:p>
            <a:r>
              <a:rPr lang="en-US" dirty="0" smtClean="0"/>
              <a:t>Before the invention of the telescope, he tracked the paths of the moon and planets over decades, producing the most remarkable </a:t>
            </a:r>
            <a:r>
              <a:rPr lang="en-US" dirty="0" smtClean="0"/>
              <a:t>observations. But his theories were a close mix of Ptolemy and Copernicus.</a:t>
            </a:r>
            <a:endParaRPr lang="en-US" dirty="0"/>
          </a:p>
        </p:txBody>
      </p:sp>
    </p:spTree>
    <p:extLst>
      <p:ext uri="{BB962C8B-B14F-4D97-AF65-F5344CB8AC3E}">
        <p14:creationId xmlns:p14="http://schemas.microsoft.com/office/powerpoint/2010/main" val="3522959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Johannes </a:t>
            </a:r>
            <a:r>
              <a:rPr lang="en-US" dirty="0" err="1" smtClean="0"/>
              <a:t>Kepler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05000"/>
            <a:ext cx="3381375" cy="41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2057400"/>
            <a:ext cx="3429000" cy="2031325"/>
          </a:xfrm>
          <a:prstGeom prst="rect">
            <a:avLst/>
          </a:prstGeom>
          <a:noFill/>
        </p:spPr>
        <p:txBody>
          <a:bodyPr wrap="square" rtlCol="0">
            <a:spAutoFit/>
          </a:bodyPr>
          <a:lstStyle/>
          <a:p>
            <a:r>
              <a:rPr lang="en-US" dirty="0" smtClean="0"/>
              <a:t>Born in 1571, </a:t>
            </a:r>
            <a:r>
              <a:rPr lang="en-US" dirty="0" err="1" smtClean="0"/>
              <a:t>Kepler</a:t>
            </a:r>
            <a:r>
              <a:rPr lang="en-US" dirty="0" smtClean="0"/>
              <a:t> was one of </a:t>
            </a:r>
            <a:r>
              <a:rPr lang="en-US" dirty="0" err="1" smtClean="0"/>
              <a:t>Tycho</a:t>
            </a:r>
            <a:r>
              <a:rPr lang="en-US" dirty="0" smtClean="0"/>
              <a:t> Brahe’s assistants.  Brahe mistrusted him and gave him the difficult Martian job, to which </a:t>
            </a:r>
            <a:r>
              <a:rPr lang="en-US" dirty="0" err="1" smtClean="0"/>
              <a:t>Kepler</a:t>
            </a:r>
            <a:r>
              <a:rPr lang="en-US" dirty="0" smtClean="0"/>
              <a:t> was able to form the correct  laws of planetary motion. </a:t>
            </a:r>
            <a:endParaRPr lang="en-US" dirty="0"/>
          </a:p>
        </p:txBody>
      </p:sp>
      <p:sp>
        <p:nvSpPr>
          <p:cNvPr id="5" name="TextBox 4"/>
          <p:cNvSpPr txBox="1"/>
          <p:nvPr/>
        </p:nvSpPr>
        <p:spPr>
          <a:xfrm>
            <a:off x="4991100" y="4343400"/>
            <a:ext cx="3352800" cy="2031325"/>
          </a:xfrm>
          <a:prstGeom prst="rect">
            <a:avLst/>
          </a:prstGeom>
          <a:noFill/>
        </p:spPr>
        <p:txBody>
          <a:bodyPr wrap="square" rtlCol="0">
            <a:spAutoFit/>
          </a:bodyPr>
          <a:lstStyle/>
          <a:p>
            <a:r>
              <a:rPr lang="en-US" dirty="0" smtClean="0"/>
              <a:t>He proved that the planet’s orbits are in fact ellipses. His three laws of planetary motion were so revolutionary, that it was not until Isaac Newton that people began to accept them. </a:t>
            </a:r>
            <a:endParaRPr lang="en-US" dirty="0"/>
          </a:p>
        </p:txBody>
      </p:sp>
    </p:spTree>
    <p:extLst>
      <p:ext uri="{BB962C8B-B14F-4D97-AF65-F5344CB8AC3E}">
        <p14:creationId xmlns:p14="http://schemas.microsoft.com/office/powerpoint/2010/main" val="546190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Galileo </a:t>
            </a:r>
            <a:r>
              <a:rPr lang="en-US" dirty="0" err="1" smtClean="0"/>
              <a:t>Galilei</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0043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5800" y="1752600"/>
            <a:ext cx="3962400" cy="1754326"/>
          </a:xfrm>
          <a:prstGeom prst="rect">
            <a:avLst/>
          </a:prstGeom>
          <a:noFill/>
        </p:spPr>
        <p:txBody>
          <a:bodyPr wrap="square" rtlCol="0">
            <a:spAutoFit/>
          </a:bodyPr>
          <a:lstStyle/>
          <a:p>
            <a:r>
              <a:rPr lang="en-US" dirty="0" smtClean="0"/>
              <a:t>Born in 1564, he was the first to connect the motion of the planets with the motion of our own planet.  He began to work with telescopes while studying at the University of Padua. </a:t>
            </a:r>
            <a:endParaRPr lang="en-US" dirty="0"/>
          </a:p>
        </p:txBody>
      </p:sp>
      <p:sp>
        <p:nvSpPr>
          <p:cNvPr id="4" name="TextBox 3"/>
          <p:cNvSpPr txBox="1"/>
          <p:nvPr/>
        </p:nvSpPr>
        <p:spPr>
          <a:xfrm>
            <a:off x="4648200" y="3810000"/>
            <a:ext cx="3429000" cy="2031325"/>
          </a:xfrm>
          <a:prstGeom prst="rect">
            <a:avLst/>
          </a:prstGeom>
          <a:noFill/>
        </p:spPr>
        <p:txBody>
          <a:bodyPr wrap="square" rtlCol="0">
            <a:spAutoFit/>
          </a:bodyPr>
          <a:lstStyle/>
          <a:p>
            <a:r>
              <a:rPr lang="en-US" dirty="0" smtClean="0"/>
              <a:t>He was the first person to come up with the concept of inertia. He said that all heavenly bodies were naturally at rest and needed to be pushed constantly to keep moving. </a:t>
            </a:r>
            <a:endParaRPr lang="en-US" dirty="0"/>
          </a:p>
        </p:txBody>
      </p:sp>
    </p:spTree>
    <p:extLst>
      <p:ext uri="{BB962C8B-B14F-4D97-AF65-F5344CB8AC3E}">
        <p14:creationId xmlns:p14="http://schemas.microsoft.com/office/powerpoint/2010/main" val="6293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1295400"/>
            <a:ext cx="3962400" cy="1754326"/>
          </a:xfrm>
          <a:prstGeom prst="rect">
            <a:avLst/>
          </a:prstGeom>
          <a:noFill/>
        </p:spPr>
        <p:txBody>
          <a:bodyPr wrap="square" rtlCol="0">
            <a:spAutoFit/>
          </a:bodyPr>
          <a:lstStyle/>
          <a:p>
            <a:r>
              <a:rPr lang="en-US" dirty="0" smtClean="0"/>
              <a:t>He gained an insight into physics while watching people at the Arsenal in Venice use pulleys. He invented a primitive form of the telescope that he built out of a Dutch lens maker’s invention.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9222"/>
            <a:ext cx="2713274" cy="407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3327884"/>
            <a:ext cx="3276600" cy="2031325"/>
          </a:xfrm>
          <a:prstGeom prst="rect">
            <a:avLst/>
          </a:prstGeom>
          <a:noFill/>
        </p:spPr>
        <p:txBody>
          <a:bodyPr wrap="square" rtlCol="0">
            <a:spAutoFit/>
          </a:bodyPr>
          <a:lstStyle/>
          <a:p>
            <a:r>
              <a:rPr lang="en-US" dirty="0" smtClean="0"/>
              <a:t>He became a member of one of the first scientific societies, the Academia dei Lincei.  He was the first person to view the mountains on the moon, to which he compared them to the ones in Bohemia. </a:t>
            </a:r>
            <a:endParaRPr lang="en-US" dirty="0"/>
          </a:p>
        </p:txBody>
      </p:sp>
    </p:spTree>
    <p:extLst>
      <p:ext uri="{BB962C8B-B14F-4D97-AF65-F5344CB8AC3E}">
        <p14:creationId xmlns:p14="http://schemas.microsoft.com/office/powerpoint/2010/main" val="3789930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167</TotalTime>
  <Words>1138</Words>
  <Application>Microsoft Office PowerPoint</Application>
  <PresentationFormat>On-screen Show (4:3)</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Foundry</vt:lpstr>
      <vt:lpstr>Scientists and Their Discoveries</vt:lpstr>
      <vt:lpstr>Andreas Vesalius</vt:lpstr>
      <vt:lpstr>PowerPoint Presentation</vt:lpstr>
      <vt:lpstr>Nicolaus Copernicus</vt:lpstr>
      <vt:lpstr>PowerPoint Presentation</vt:lpstr>
      <vt:lpstr>Dane Tycho Brahe</vt:lpstr>
      <vt:lpstr>Johannes Kepler</vt:lpstr>
      <vt:lpstr>Galileo Galilei</vt:lpstr>
      <vt:lpstr>PowerPoint Presentation</vt:lpstr>
      <vt:lpstr>PowerPoint Presentation</vt:lpstr>
      <vt:lpstr>Isaac Newton</vt:lpstr>
      <vt:lpstr>PowerPoint Presentation</vt:lpstr>
      <vt:lpstr>PowerPoint Presentation</vt:lpstr>
      <vt:lpstr>PowerPoint Presentation</vt:lpstr>
      <vt:lpstr>Work cited</vt:lpstr>
      <vt:lpstr>Work Cited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Scientists and Their Discoveries</dc:title>
  <dc:creator>Carson</dc:creator>
  <cp:lastModifiedBy>Carson</cp:lastModifiedBy>
  <cp:revision>18</cp:revision>
  <dcterms:created xsi:type="dcterms:W3CDTF">2013-01-14T02:31:50Z</dcterms:created>
  <dcterms:modified xsi:type="dcterms:W3CDTF">2013-01-15T14:09:25Z</dcterms:modified>
</cp:coreProperties>
</file>